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20.jpeg" ContentType="image/jpe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jpeg" ContentType="image/jpeg"/>
  <Override PartName="/ppt/media/image58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.jpeg" ContentType="image/jpeg"/>
  <Override PartName="/ppt/media/image40.png" ContentType="image/png"/>
  <Override PartName="/ppt/media/image31.png" ContentType="image/png"/>
  <Override PartName="/ppt/media/image2.jpeg" ContentType="image/jpe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54.png" ContentType="image/png"/>
  <Override PartName="/ppt/media/image14.jpeg" ContentType="image/jpeg"/>
  <Override PartName="/ppt/media/image49.png" ContentType="image/png"/>
  <Override PartName="/ppt/media/image65.jpeg" ContentType="image/jpeg"/>
  <Override PartName="/ppt/media/image12.png" ContentType="image/png"/>
  <Override PartName="/ppt/media/image37.png" ContentType="image/png"/>
  <Override PartName="/ppt/media/image7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36.png" ContentType="image/png"/>
  <Override PartName="/ppt/media/image61.png" ContentType="image/png"/>
  <Override PartName="/ppt/media/image62.png" ContentType="image/png"/>
  <Override PartName="/ppt/media/image28.jpeg" ContentType="image/jpeg"/>
  <Override PartName="/ppt/media/image63.png" ContentType="image/png"/>
  <Override PartName="/ppt/media/image64.png" ContentType="image/png"/>
  <Override PartName="/ppt/media/image15.jpeg" ContentType="image/jpeg"/>
  <Override PartName="/ppt/media/image66.png" ContentType="image/png"/>
  <Override PartName="/ppt/media/image67.png" ContentType="image/png"/>
  <Override PartName="/ppt/media/image30.png" ContentType="image/png"/>
  <Override PartName="/ppt/media/image68.png" ContentType="image/png"/>
  <Override PartName="/ppt/media/image70.png" ContentType="image/png"/>
  <Override PartName="/ppt/media/image69.png" ContentType="image/png"/>
  <Override PartName="/ppt/media/image71.png" ContentType="image/png"/>
  <Override PartName="/ppt/media/image72.png" ContentType="image/png"/>
  <Override PartName="/ppt/media/image29.jpeg" ContentType="image/jpeg"/>
  <Override PartName="/ppt/media/image73.png" ContentType="image/png"/>
  <Override PartName="/ppt/media/image60.png" ContentType="image/png"/>
  <Override PartName="/ppt/media/image95.png" ContentType="image/png"/>
  <Override PartName="/ppt/media/image94.png" ContentType="image/png"/>
  <Override PartName="/ppt/media/image93.png" ContentType="image/png"/>
  <Override PartName="/ppt/media/image26.png" ContentType="image/png"/>
  <Override PartName="/ppt/media/image91.png" ContentType="image/png"/>
  <Override PartName="/ppt/media/image89.png" ContentType="image/png"/>
  <Override PartName="/ppt/media/image77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79.png" ContentType="image/png"/>
  <Override PartName="/ppt/media/image80.png" ContentType="image/png"/>
  <Override PartName="/ppt/media/image78.png" ContentType="image/png"/>
  <Override PartName="/ppt/media/image74.png" ContentType="image/png"/>
  <Override PartName="/ppt/media/image90.png" ContentType="image/png"/>
  <Override PartName="/ppt/media/image25.png" ContentType="image/png"/>
  <Override PartName="/ppt/media/image19.jpeg" ContentType="image/jpeg"/>
  <Override PartName="/ppt/media/image24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32.jpeg" ContentType="image/jpeg"/>
  <Override PartName="/ppt/media/image17.png" ContentType="image/png"/>
  <Override PartName="/ppt/media/image82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.jpeg" ContentType="image/jpeg"/>
  <Override PartName="/ppt/media/image21.png" ContentType="image/png"/>
  <Override PartName="/ppt/media/image57.png" ContentType="image/png"/>
  <Override PartName="/ppt/media/image92.png" ContentType="image/png"/>
  <Override PartName="/ppt/media/image27.png" ContentType="image/png"/>
  <Override PartName="/ppt/media/image33.jpeg" ContentType="image/jpeg"/>
  <Override PartName="/ppt/media/image16.png" ContentType="image/png"/>
  <Override PartName="/ppt/media/image81.png" ContentType="image/png"/>
  <Override PartName="/ppt/media/image4.png" ContentType="image/png"/>
  <Override PartName="/ppt/media/image34.png" ContentType="image/png"/>
  <Override PartName="/ppt/media/image18.png" ContentType="image/png"/>
  <Override PartName="/ppt/media/image83.png" ContentType="image/png"/>
  <Override PartName="/ppt/media/image6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3" descr=""/>
          <p:cNvPicPr/>
          <p:nvPr/>
        </p:nvPicPr>
        <p:blipFill>
          <a:blip r:embed="rId2"/>
          <a:stretch/>
        </p:blipFill>
        <p:spPr>
          <a:xfrm>
            <a:off x="-8640" y="0"/>
            <a:ext cx="12188160" cy="684576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79880" cy="684576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 descr=""/>
          <p:cNvPicPr/>
          <p:nvPr/>
        </p:nvPicPr>
        <p:blipFill>
          <a:blip r:embed="rId2"/>
          <a:stretch/>
        </p:blipFill>
        <p:spPr>
          <a:xfrm>
            <a:off x="-8640" y="0"/>
            <a:ext cx="12188160" cy="6845760"/>
          </a:xfrm>
          <a:prstGeom prst="rect">
            <a:avLst/>
          </a:prstGeom>
          <a:ln w="936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hyperlink" Target="https://youtu.be/spLIBqiv2Og" TargetMode="External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spectrum.ieee.org/static/interactive-the-top-programming-languages-2018" TargetMode="Externa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hyperlink" Target="https://spectrum.ieee.org/static/interactive-the-top-programming-languages-2018" TargetMode="External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://www.beecrowd.com.br/" TargetMode="External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olimpiada.ic.unicamp.br/info/regulamento/" TargetMode="External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jpe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2642400" y="1701720"/>
            <a:ext cx="9199440" cy="1070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EP Walquer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639880" y="3071520"/>
            <a:ext cx="9205920" cy="174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Disciplina: Lógica, Análise e Programação</a:t>
            </a:r>
            <a:endParaRPr b="0" lang="pt-BR" sz="3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Prof.: Hugo Nathan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609480" y="1174680"/>
            <a:ext cx="10960560" cy="4940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 como é programar?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“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Esqueça Hollywood”, é provável que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Você passe mais tempo pensando do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que digitando...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15" name="Picture 4_0" descr=""/>
          <p:cNvPicPr/>
          <p:nvPr/>
        </p:nvPicPr>
        <p:blipFill>
          <a:blip r:embed="rId1"/>
          <a:stretch/>
        </p:blipFill>
        <p:spPr>
          <a:xfrm>
            <a:off x="778320" y="3375720"/>
            <a:ext cx="5763240" cy="3237840"/>
          </a:xfrm>
          <a:prstGeom prst="rect">
            <a:avLst/>
          </a:prstGeom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7452000" y="3629880"/>
            <a:ext cx="4597560" cy="3035880"/>
          </a:xfrm>
          <a:prstGeom prst="rect">
            <a:avLst/>
          </a:prstGeom>
          <a:ln w="0"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7344000" y="857520"/>
            <a:ext cx="4797360" cy="2588040"/>
          </a:xfrm>
          <a:prstGeom prst="rect">
            <a:avLst/>
          </a:prstGeom>
          <a:ln w="0">
            <a:noFill/>
          </a:ln>
        </p:spPr>
      </p:pic>
      <p:sp>
        <p:nvSpPr>
          <p:cNvPr id="118" name="Line 3"/>
          <p:cNvSpPr/>
          <p:nvPr/>
        </p:nvSpPr>
        <p:spPr>
          <a:xfrm>
            <a:off x="7344000" y="857520"/>
            <a:ext cx="4752000" cy="252648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Line 4"/>
          <p:cNvSpPr/>
          <p:nvPr/>
        </p:nvSpPr>
        <p:spPr>
          <a:xfrm flipV="1">
            <a:off x="7344000" y="857520"/>
            <a:ext cx="4807800" cy="259848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Line 5"/>
          <p:cNvSpPr/>
          <p:nvPr/>
        </p:nvSpPr>
        <p:spPr>
          <a:xfrm>
            <a:off x="7440120" y="3629880"/>
            <a:ext cx="4619880" cy="304632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Line 6"/>
          <p:cNvSpPr/>
          <p:nvPr/>
        </p:nvSpPr>
        <p:spPr>
          <a:xfrm flipV="1">
            <a:off x="7452000" y="3629880"/>
            <a:ext cx="4608000" cy="2994120"/>
          </a:xfrm>
          <a:prstGeom prst="line">
            <a:avLst/>
          </a:prstGeom>
          <a:ln w="10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Line 7"/>
          <p:cNvSpPr/>
          <p:nvPr/>
        </p:nvSpPr>
        <p:spPr>
          <a:xfrm flipV="1">
            <a:off x="4176000" y="5328000"/>
            <a:ext cx="2808000" cy="1152000"/>
          </a:xfrm>
          <a:prstGeom prst="line">
            <a:avLst/>
          </a:prstGeom>
          <a:ln w="10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Line 8"/>
          <p:cNvSpPr/>
          <p:nvPr/>
        </p:nvSpPr>
        <p:spPr>
          <a:xfrm flipV="1">
            <a:off x="4176000" y="5328000"/>
            <a:ext cx="2808000" cy="1152000"/>
          </a:xfrm>
          <a:prstGeom prst="line">
            <a:avLst/>
          </a:prstGeom>
          <a:ln w="10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Line 9"/>
          <p:cNvSpPr/>
          <p:nvPr/>
        </p:nvSpPr>
        <p:spPr>
          <a:xfrm flipV="1">
            <a:off x="4176000" y="5472000"/>
            <a:ext cx="216000" cy="1008000"/>
          </a:xfrm>
          <a:prstGeom prst="line">
            <a:avLst/>
          </a:prstGeom>
          <a:ln w="10800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609480" y="1174680"/>
            <a:ext cx="10960560" cy="4940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742680" y="936000"/>
            <a:ext cx="5439960" cy="531864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rcRect l="0" t="16975" r="0" b="36156"/>
          <a:stretch/>
        </p:blipFill>
        <p:spPr>
          <a:xfrm>
            <a:off x="6588000" y="924480"/>
            <a:ext cx="5243400" cy="533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30" name="Picture 4" descr="15 Linguagens de Programação"/>
          <p:cNvPicPr/>
          <p:nvPr/>
        </p:nvPicPr>
        <p:blipFill>
          <a:blip r:embed="rId1"/>
          <a:srcRect l="21160" t="6220" r="21166" b="6801"/>
          <a:stretch/>
        </p:blipFill>
        <p:spPr>
          <a:xfrm>
            <a:off x="695520" y="875880"/>
            <a:ext cx="7572600" cy="5970240"/>
          </a:xfrm>
          <a:prstGeom prst="rect">
            <a:avLst/>
          </a:prstGeom>
          <a:ln w="0"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rcRect l="22651" t="0" r="28506" b="0"/>
          <a:stretch/>
        </p:blipFill>
        <p:spPr>
          <a:xfrm>
            <a:off x="8724240" y="3551040"/>
            <a:ext cx="3071880" cy="3295080"/>
          </a:xfrm>
          <a:prstGeom prst="rect">
            <a:avLst/>
          </a:prstGeom>
          <a:ln w="0"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8640000" y="2232000"/>
            <a:ext cx="25891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DejaVu Sans"/>
              </a:rPr>
              <a:t>Isso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DejaVu Sans"/>
              </a:rPr>
              <a:t>TUDO???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Mas espera aí, é só estudar Python e Javascript que são as mais novas!!!</a:t>
            </a:r>
            <a:br/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Calma lá “abiguinho”.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3125880" y="1080000"/>
            <a:ext cx="5795640" cy="577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Ou então eu vou estudar as linguagens mais rápidas...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rcRect l="0" t="0" r="22209" b="41357"/>
          <a:stretch/>
        </p:blipFill>
        <p:spPr>
          <a:xfrm>
            <a:off x="648000" y="936000"/>
            <a:ext cx="10146240" cy="3656880"/>
          </a:xfrm>
          <a:prstGeom prst="rect">
            <a:avLst/>
          </a:prstGeom>
          <a:ln w="0"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1224000" y="6264000"/>
            <a:ext cx="9642600" cy="3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Fonte: Canal do YouTube TerminalRoot </a:t>
            </a:r>
            <a:r>
              <a:rPr b="0" lang="pt-BR" sz="1500" spc="-1" strike="noStrike" u="sng">
                <a:solidFill>
                  <a:srgbClr val="cc3300"/>
                </a:solidFill>
                <a:uFillTx/>
                <a:latin typeface="Arial"/>
                <a:ea typeface="DejaVu Sans"/>
                <a:hlinkClick r:id="rId2"/>
              </a:rPr>
              <a:t>https://youtu.be/spLIBqiv2Og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https://terminalroot.com.br/2021/03/testei-o-desempenho-de-10-linguagens-de-programacao-com-ranking.html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468000" y="4752000"/>
            <a:ext cx="11370240" cy="1434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Como que Java, JS e Python são as mais lentas e mais utilizadas para desenvolvimento?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Não é só o desempenho que importa, são as comunidades e os frameworks.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  <a:ea typeface="SimSun"/>
              </a:rPr>
              <a:t>Lembrando que foi um teste simples, um for com 1000000 i. Outros códigos podem ter resultado diferente, principalmente nas linguagens interpretadas (PHP, Java, JS, Python)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139" name="Line 4"/>
          <p:cNvSpPr/>
          <p:nvPr/>
        </p:nvSpPr>
        <p:spPr>
          <a:xfrm>
            <a:off x="0" y="2880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Line 5"/>
          <p:cNvSpPr/>
          <p:nvPr/>
        </p:nvSpPr>
        <p:spPr>
          <a:xfrm>
            <a:off x="0" y="3168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Line 6"/>
          <p:cNvSpPr/>
          <p:nvPr/>
        </p:nvSpPr>
        <p:spPr>
          <a:xfrm>
            <a:off x="0" y="3744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Line 7"/>
          <p:cNvSpPr/>
          <p:nvPr/>
        </p:nvSpPr>
        <p:spPr>
          <a:xfrm>
            <a:off x="0" y="2304000"/>
            <a:ext cx="666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0320" y="-61560"/>
            <a:ext cx="1214532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SimSun"/>
              </a:rPr>
              <a:t>Não estude apenas qual é a linguagem mais usada deste ano, estude o seu histórico também.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4320" y="468720"/>
            <a:ext cx="12185280" cy="594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46" name="Picture 2" descr="http://apexensino.com.br/wp-content/uploads/2017/10/fronback.png"/>
          <p:cNvPicPr/>
          <p:nvPr/>
        </p:nvPicPr>
        <p:blipFill>
          <a:blip r:embed="rId1"/>
          <a:stretch/>
        </p:blipFill>
        <p:spPr>
          <a:xfrm>
            <a:off x="2474640" y="1017000"/>
            <a:ext cx="7230240" cy="552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48" name="Picture 4" descr="https://www.designquote.net/wp/wp-content/uploads/2018/08/backend-vs-frontend.png"/>
          <p:cNvPicPr/>
          <p:nvPr/>
        </p:nvPicPr>
        <p:blipFill>
          <a:blip r:embed="rId1"/>
          <a:stretch/>
        </p:blipFill>
        <p:spPr>
          <a:xfrm>
            <a:off x="2880000" y="900000"/>
            <a:ext cx="6663240" cy="520308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/>
          <p:nvPr/>
        </p:nvSpPr>
        <p:spPr>
          <a:xfrm>
            <a:off x="1228320" y="6313680"/>
            <a:ext cx="99547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Isso é um meme/montagem, nenhum animal foi machucado durante a elaboração desses slides.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_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540000" y="1184040"/>
            <a:ext cx="11157480" cy="529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_2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 Frontend E Backend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972000" y="1224000"/>
            <a:ext cx="10332720" cy="481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Sumário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609480" y="1174680"/>
            <a:ext cx="10960560" cy="4940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Introdução à Lógica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Algoritmos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Descrição Narrativa, Fluxograma ,Portugol/Visualg.</a:t>
            </a:r>
            <a:endParaRPr b="0" lang="pt-BR" sz="24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Javascript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Python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C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Linguagem Java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Juízes Online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OBI, URI, Spoj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55" name="Imagem 2" descr=""/>
          <p:cNvPicPr/>
          <p:nvPr/>
        </p:nvPicPr>
        <p:blipFill>
          <a:blip r:embed="rId1"/>
          <a:srcRect l="0" t="0" r="26372" b="49628"/>
          <a:stretch/>
        </p:blipFill>
        <p:spPr>
          <a:xfrm>
            <a:off x="428400" y="1718280"/>
            <a:ext cx="5436720" cy="3471840"/>
          </a:xfrm>
          <a:prstGeom prst="rect">
            <a:avLst/>
          </a:prstGeom>
          <a:ln w="0">
            <a:noFill/>
          </a:ln>
        </p:spPr>
      </p:pic>
      <p:pic>
        <p:nvPicPr>
          <p:cNvPr id="156" name="Imagem 5" descr=""/>
          <p:cNvPicPr/>
          <p:nvPr/>
        </p:nvPicPr>
        <p:blipFill>
          <a:blip r:embed="rId2"/>
          <a:srcRect l="0" t="50223" r="24326" b="0"/>
          <a:stretch/>
        </p:blipFill>
        <p:spPr>
          <a:xfrm>
            <a:off x="6206400" y="1718280"/>
            <a:ext cx="5589720" cy="3431880"/>
          </a:xfrm>
          <a:prstGeom prst="rect">
            <a:avLst/>
          </a:prstGeom>
          <a:ln w="0"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576000" y="3024000"/>
            <a:ext cx="780480" cy="2404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3"/>
          <p:cNvSpPr/>
          <p:nvPr/>
        </p:nvSpPr>
        <p:spPr>
          <a:xfrm>
            <a:off x="576000" y="3276000"/>
            <a:ext cx="780480" cy="2404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4"/>
          <p:cNvSpPr/>
          <p:nvPr/>
        </p:nvSpPr>
        <p:spPr>
          <a:xfrm>
            <a:off x="576000" y="3528000"/>
            <a:ext cx="996480" cy="2404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5"/>
          <p:cNvSpPr/>
          <p:nvPr/>
        </p:nvSpPr>
        <p:spPr>
          <a:xfrm>
            <a:off x="6336000" y="2088000"/>
            <a:ext cx="564480" cy="2404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6"/>
          <p:cNvSpPr/>
          <p:nvPr/>
        </p:nvSpPr>
        <p:spPr>
          <a:xfrm>
            <a:off x="6336000" y="2340000"/>
            <a:ext cx="564480" cy="2404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7"/>
          <p:cNvSpPr/>
          <p:nvPr/>
        </p:nvSpPr>
        <p:spPr>
          <a:xfrm>
            <a:off x="6336000" y="2844000"/>
            <a:ext cx="780480" cy="2404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8"/>
          <p:cNvSpPr/>
          <p:nvPr/>
        </p:nvSpPr>
        <p:spPr>
          <a:xfrm>
            <a:off x="6336000" y="3348000"/>
            <a:ext cx="780480" cy="2404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9"/>
          <p:cNvSpPr/>
          <p:nvPr/>
        </p:nvSpPr>
        <p:spPr>
          <a:xfrm>
            <a:off x="6336000" y="3600000"/>
            <a:ext cx="780480" cy="2404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10"/>
          <p:cNvSpPr/>
          <p:nvPr/>
        </p:nvSpPr>
        <p:spPr>
          <a:xfrm>
            <a:off x="576000" y="2520000"/>
            <a:ext cx="780480" cy="2404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1"/>
          <p:cNvSpPr/>
          <p:nvPr/>
        </p:nvSpPr>
        <p:spPr>
          <a:xfrm>
            <a:off x="576000" y="4032000"/>
            <a:ext cx="780480" cy="2404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2_7"/>
          <p:cNvSpPr/>
          <p:nvPr/>
        </p:nvSpPr>
        <p:spPr>
          <a:xfrm flipH="1">
            <a:off x="1668960" y="3510000"/>
            <a:ext cx="664920" cy="303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2_8"/>
          <p:cNvSpPr/>
          <p:nvPr/>
        </p:nvSpPr>
        <p:spPr>
          <a:xfrm>
            <a:off x="5544000" y="2826000"/>
            <a:ext cx="717120" cy="303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Defina a sua área e só aí escolha a sua linguagem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70" name="Picture 2" descr="Qual Linguagem Usar"/>
          <p:cNvPicPr/>
          <p:nvPr/>
        </p:nvPicPr>
        <p:blipFill>
          <a:blip r:embed="rId1"/>
          <a:stretch/>
        </p:blipFill>
        <p:spPr>
          <a:xfrm>
            <a:off x="1066680" y="856440"/>
            <a:ext cx="10046160" cy="5861520"/>
          </a:xfrm>
          <a:prstGeom prst="rect">
            <a:avLst/>
          </a:prstGeom>
          <a:ln w="0"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7488000" y="1315440"/>
            <a:ext cx="708120" cy="3286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3"/>
          <p:cNvSpPr/>
          <p:nvPr/>
        </p:nvSpPr>
        <p:spPr>
          <a:xfrm>
            <a:off x="7488000" y="1747440"/>
            <a:ext cx="780120" cy="3286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4"/>
          <p:cNvSpPr/>
          <p:nvPr/>
        </p:nvSpPr>
        <p:spPr>
          <a:xfrm>
            <a:off x="8352000" y="1315440"/>
            <a:ext cx="564120" cy="3286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5"/>
          <p:cNvSpPr/>
          <p:nvPr/>
        </p:nvSpPr>
        <p:spPr>
          <a:xfrm>
            <a:off x="9016920" y="1315440"/>
            <a:ext cx="420120" cy="3286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6"/>
          <p:cNvSpPr/>
          <p:nvPr/>
        </p:nvSpPr>
        <p:spPr>
          <a:xfrm>
            <a:off x="9720000" y="1315440"/>
            <a:ext cx="492120" cy="328680"/>
          </a:xfrm>
          <a:prstGeom prst="rect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Defina a sua área e só aí escolha a sua linguagem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3060000" y="798840"/>
            <a:ext cx="5894640" cy="589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609480" y="1030680"/>
            <a:ext cx="10960560" cy="4940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A linguagem de alto nível se aproxima mais com a linguagem humana. A linguagem de baixo nível está mais próxima da linguagem de máquina.</a:t>
            </a:r>
            <a:endParaRPr b="0" lang="pt-BR" sz="28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Baixo nível – Possui um código próximo ao código binário: maior desempenho e alta complexidade.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Assembly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</a:t>
            </a:r>
            <a:endParaRPr b="0" lang="pt-BR" sz="24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Alto nível – Possui um código próximo ao código da linguagem humana: baixo desempenho e baixa complexidade.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Python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JavaScript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PHP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609480" y="1030680"/>
            <a:ext cx="10960560" cy="4940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Baixo nível (C) e Alto nível (Python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)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115560" y="2573280"/>
            <a:ext cx="2899800" cy="130608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403560" y="3998880"/>
            <a:ext cx="2246400" cy="168048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5800320" y="3123360"/>
            <a:ext cx="1092240" cy="109224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4"/>
          <a:stretch/>
        </p:blipFill>
        <p:spPr>
          <a:xfrm>
            <a:off x="4885200" y="1800000"/>
            <a:ext cx="2882160" cy="131472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5"/>
          <a:stretch/>
        </p:blipFill>
        <p:spPr>
          <a:xfrm>
            <a:off x="10650240" y="5832000"/>
            <a:ext cx="1380240" cy="92736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6"/>
          <a:srcRect l="0" t="33527" r="0" b="0"/>
          <a:stretch/>
        </p:blipFill>
        <p:spPr>
          <a:xfrm>
            <a:off x="10584000" y="4032000"/>
            <a:ext cx="1523880" cy="1647360"/>
          </a:xfrm>
          <a:prstGeom prst="rect">
            <a:avLst/>
          </a:prstGeom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7"/>
          <a:stretch/>
        </p:blipFill>
        <p:spPr>
          <a:xfrm>
            <a:off x="9432000" y="695160"/>
            <a:ext cx="1532520" cy="2464200"/>
          </a:xfrm>
          <a:prstGeom prst="rect">
            <a:avLst/>
          </a:prstGeom>
          <a:ln w="0">
            <a:noFill/>
          </a:ln>
        </p:spPr>
      </p:pic>
      <p:sp>
        <p:nvSpPr>
          <p:cNvPr id="189" name="Line 3"/>
          <p:cNvSpPr/>
          <p:nvPr/>
        </p:nvSpPr>
        <p:spPr>
          <a:xfrm flipH="1" flipV="1">
            <a:off x="10368000" y="3240000"/>
            <a:ext cx="936000" cy="86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Line 4"/>
          <p:cNvSpPr/>
          <p:nvPr/>
        </p:nvSpPr>
        <p:spPr>
          <a:xfrm flipH="1">
            <a:off x="7920000" y="2736000"/>
            <a:ext cx="1440000" cy="3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Line 5"/>
          <p:cNvSpPr/>
          <p:nvPr/>
        </p:nvSpPr>
        <p:spPr>
          <a:xfrm flipH="1">
            <a:off x="3024000" y="2808000"/>
            <a:ext cx="1800000" cy="50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 - Olá Mundo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609480" y="1174680"/>
            <a:ext cx="10960560" cy="4940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SimSun"/>
              </a:rPr>
              <a:t>Em Python (alto nível):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81d41a"/>
                </a:highlight>
                <a:latin typeface="Arial"/>
                <a:ea typeface="SimSun"/>
              </a:rPr>
              <a:t>print("Ola mundo!")</a:t>
            </a:r>
            <a:endParaRPr b="0" lang="pt-BR" sz="16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SimSun"/>
              </a:rPr>
              <a:t>Em Assembly (baixo nível):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org  0x100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 dx, msg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 ah, 9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int  0x21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mov  ah, 0x4c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 </a:t>
            </a: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int  0x21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highlight>
                  <a:srgbClr val="ff0000"/>
                </a:highlight>
                <a:latin typeface="Arial"/>
                <a:ea typeface="SimSun"/>
              </a:rPr>
              <a:t>msg  db 'Hello, World!', 0x0d, 0x0a, '$'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94" name="Picture 3" descr=""/>
          <p:cNvPicPr/>
          <p:nvPr/>
        </p:nvPicPr>
        <p:blipFill>
          <a:blip r:embed="rId1"/>
          <a:srcRect l="0" t="0" r="15472" b="45853"/>
          <a:stretch/>
        </p:blipFill>
        <p:spPr>
          <a:xfrm>
            <a:off x="5052600" y="1067400"/>
            <a:ext cx="7038360" cy="2527560"/>
          </a:xfrm>
          <a:prstGeom prst="rect">
            <a:avLst/>
          </a:prstGeom>
          <a:ln w="0"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432000" y="5616000"/>
            <a:ext cx="1169784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SimSun"/>
              </a:rPr>
              <a:t>OBS: “Olá Mundo” não define se uma linguagem é melhor do que a outra, só mostra a quantidade de linhas necessárias para executar uma simples instrução.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609480" y="334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Mas qual linguagem de programação eu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devo usar??? (Qual ou Quais)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1224000" y="1296000"/>
            <a:ext cx="9664200" cy="5432760"/>
          </a:xfrm>
          <a:prstGeom prst="rect">
            <a:avLst/>
          </a:prstGeom>
          <a:ln w="0">
            <a:noFill/>
          </a:ln>
        </p:spPr>
      </p:pic>
      <p:sp>
        <p:nvSpPr>
          <p:cNvPr id="198" name="Line 2"/>
          <p:cNvSpPr/>
          <p:nvPr/>
        </p:nvSpPr>
        <p:spPr>
          <a:xfrm>
            <a:off x="648000" y="2016000"/>
            <a:ext cx="2016000" cy="216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3"/>
          <p:cNvSpPr/>
          <p:nvPr/>
        </p:nvSpPr>
        <p:spPr>
          <a:xfrm flipV="1">
            <a:off x="648000" y="2664000"/>
            <a:ext cx="1944000" cy="288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4"/>
          <p:cNvSpPr/>
          <p:nvPr/>
        </p:nvSpPr>
        <p:spPr>
          <a:xfrm flipH="1">
            <a:off x="10584000" y="4680000"/>
            <a:ext cx="792000" cy="1440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5"/>
          <p:cNvSpPr/>
          <p:nvPr/>
        </p:nvSpPr>
        <p:spPr>
          <a:xfrm>
            <a:off x="10944000" y="4333680"/>
            <a:ext cx="93384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Netflix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0627920" y="6058440"/>
            <a:ext cx="127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1"/>
              </a:rPr>
              <a:t>IEEE 2018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04" name="Imagem 7" descr=""/>
          <p:cNvPicPr/>
          <p:nvPr/>
        </p:nvPicPr>
        <p:blipFill>
          <a:blip r:embed="rId2"/>
          <a:stretch/>
        </p:blipFill>
        <p:spPr>
          <a:xfrm>
            <a:off x="7702920" y="96120"/>
            <a:ext cx="4384800" cy="758880"/>
          </a:xfrm>
          <a:prstGeom prst="rect">
            <a:avLst/>
          </a:prstGeom>
          <a:ln w="0">
            <a:noFill/>
          </a:ln>
        </p:spPr>
      </p:pic>
      <p:pic>
        <p:nvPicPr>
          <p:cNvPr id="205" name="Imagem 14" descr=""/>
          <p:cNvPicPr/>
          <p:nvPr/>
        </p:nvPicPr>
        <p:blipFill>
          <a:blip r:embed="rId3"/>
          <a:srcRect l="0" t="0" r="0" b="48442"/>
          <a:stretch/>
        </p:blipFill>
        <p:spPr>
          <a:xfrm>
            <a:off x="609480" y="1029600"/>
            <a:ext cx="4896000" cy="4411080"/>
          </a:xfrm>
          <a:prstGeom prst="rect">
            <a:avLst/>
          </a:prstGeom>
          <a:ln w="0">
            <a:noFill/>
          </a:ln>
        </p:spPr>
      </p:pic>
      <p:pic>
        <p:nvPicPr>
          <p:cNvPr id="206" name="Imagem 15" descr=""/>
          <p:cNvPicPr/>
          <p:nvPr/>
        </p:nvPicPr>
        <p:blipFill>
          <a:blip r:embed="rId4"/>
          <a:srcRect l="0" t="51122" r="0" b="0"/>
          <a:stretch/>
        </p:blipFill>
        <p:spPr>
          <a:xfrm>
            <a:off x="5671440" y="2317680"/>
            <a:ext cx="4875840" cy="4164120"/>
          </a:xfrm>
          <a:prstGeom prst="rect">
            <a:avLst/>
          </a:prstGeom>
          <a:ln w="0"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648000" y="1296000"/>
            <a:ext cx="780480" cy="24048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4"/>
          <p:cNvSpPr/>
          <p:nvPr/>
        </p:nvSpPr>
        <p:spPr>
          <a:xfrm>
            <a:off x="648000" y="1800000"/>
            <a:ext cx="780480" cy="27648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5"/>
          <p:cNvSpPr/>
          <p:nvPr/>
        </p:nvSpPr>
        <p:spPr>
          <a:xfrm>
            <a:off x="648000" y="2088000"/>
            <a:ext cx="780480" cy="20448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6"/>
          <p:cNvSpPr/>
          <p:nvPr/>
        </p:nvSpPr>
        <p:spPr>
          <a:xfrm>
            <a:off x="648000" y="2592000"/>
            <a:ext cx="780480" cy="24048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7"/>
          <p:cNvSpPr/>
          <p:nvPr/>
        </p:nvSpPr>
        <p:spPr>
          <a:xfrm>
            <a:off x="648000" y="3096000"/>
            <a:ext cx="924480" cy="24048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213" name="Picture 8" descr="screenshot of the top ten programming languages app"/>
          <p:cNvPicPr/>
          <p:nvPr/>
        </p:nvPicPr>
        <p:blipFill>
          <a:blip r:embed="rId1"/>
          <a:srcRect l="0" t="0" r="0" b="3101"/>
          <a:stretch/>
        </p:blipFill>
        <p:spPr>
          <a:xfrm>
            <a:off x="1730160" y="1170360"/>
            <a:ext cx="8719200" cy="5081760"/>
          </a:xfrm>
          <a:prstGeom prst="rect">
            <a:avLst/>
          </a:prstGeom>
          <a:ln w="0"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609480" y="1584360"/>
            <a:ext cx="949320" cy="303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609480" y="2553480"/>
            <a:ext cx="949320" cy="303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4"/>
          <p:cNvSpPr/>
          <p:nvPr/>
        </p:nvSpPr>
        <p:spPr>
          <a:xfrm>
            <a:off x="609480" y="3006000"/>
            <a:ext cx="949320" cy="303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5"/>
          <p:cNvSpPr/>
          <p:nvPr/>
        </p:nvSpPr>
        <p:spPr>
          <a:xfrm>
            <a:off x="609480" y="3975480"/>
            <a:ext cx="949320" cy="303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6"/>
          <p:cNvSpPr/>
          <p:nvPr/>
        </p:nvSpPr>
        <p:spPr>
          <a:xfrm>
            <a:off x="609480" y="4944960"/>
            <a:ext cx="949320" cy="303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7"/>
          <p:cNvSpPr/>
          <p:nvPr/>
        </p:nvSpPr>
        <p:spPr>
          <a:xfrm>
            <a:off x="10627920" y="6058440"/>
            <a:ext cx="127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2"/>
              </a:rPr>
              <a:t>IEEE 2018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0" name="Imagem 14" descr=""/>
          <p:cNvPicPr/>
          <p:nvPr/>
        </p:nvPicPr>
        <p:blipFill>
          <a:blip r:embed="rId3"/>
          <a:stretch/>
        </p:blipFill>
        <p:spPr>
          <a:xfrm>
            <a:off x="7702920" y="96120"/>
            <a:ext cx="4384800" cy="75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308120" y="3267360"/>
            <a:ext cx="363492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https://www.tiobe.com/tiobe-index/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1117440" y="2752200"/>
            <a:ext cx="2976840" cy="127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Avaliações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609480" y="1174680"/>
            <a:ext cx="10960560" cy="4940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Escritas (Objetivas - “De marcar”)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Práticas (Escrever código)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Submissões nos Juízes Online</a:t>
            </a:r>
            <a:endParaRPr b="0" lang="pt-BR" sz="3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1"/>
              </a:rPr>
              <a:t>www.beecrowd.com.br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779760" y="13680"/>
            <a:ext cx="5638320" cy="6853320"/>
          </a:xfrm>
          <a:prstGeom prst="rect">
            <a:avLst/>
          </a:prstGeom>
          <a:ln w="0">
            <a:noFill/>
          </a:ln>
        </p:spPr>
      </p:pic>
      <p:sp>
        <p:nvSpPr>
          <p:cNvPr id="224" name=""/>
          <p:cNvSpPr/>
          <p:nvPr/>
        </p:nvSpPr>
        <p:spPr>
          <a:xfrm>
            <a:off x="6773400" y="5040000"/>
            <a:ext cx="4958280" cy="14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Fonte:</a:t>
            </a:r>
            <a:br/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https://www.zdnet.com/article/programming-languages-javascript-has-most-developers-but-rust-is-the-fastest-growing/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5" name="CustomShape 2_0"/>
          <p:cNvSpPr/>
          <p:nvPr/>
        </p:nvSpPr>
        <p:spPr>
          <a:xfrm>
            <a:off x="72000" y="1296000"/>
            <a:ext cx="949320" cy="303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_1"/>
          <p:cNvSpPr/>
          <p:nvPr/>
        </p:nvSpPr>
        <p:spPr>
          <a:xfrm>
            <a:off x="72000" y="1636560"/>
            <a:ext cx="949320" cy="303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_2"/>
          <p:cNvSpPr/>
          <p:nvPr/>
        </p:nvSpPr>
        <p:spPr>
          <a:xfrm>
            <a:off x="72000" y="1892160"/>
            <a:ext cx="949320" cy="303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2_3"/>
          <p:cNvSpPr/>
          <p:nvPr/>
        </p:nvSpPr>
        <p:spPr>
          <a:xfrm>
            <a:off x="72000" y="2232000"/>
            <a:ext cx="949320" cy="303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2_4"/>
          <p:cNvSpPr/>
          <p:nvPr/>
        </p:nvSpPr>
        <p:spPr>
          <a:xfrm>
            <a:off x="72000" y="2664000"/>
            <a:ext cx="949320" cy="303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_5"/>
          <p:cNvSpPr/>
          <p:nvPr/>
        </p:nvSpPr>
        <p:spPr>
          <a:xfrm>
            <a:off x="72000" y="3096000"/>
            <a:ext cx="949320" cy="3031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4000"/>
              </a:gs>
              <a:gs pos="100000">
                <a:srgbClr val="813709"/>
              </a:gs>
            </a:gsLst>
            <a:path path="rect">
              <a:fillToRect l="0" t="0" r="100000" b="100000"/>
            </a:path>
          </a:gra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"/>
          <p:cNvSpPr/>
          <p:nvPr/>
        </p:nvSpPr>
        <p:spPr>
          <a:xfrm>
            <a:off x="6807240" y="1773720"/>
            <a:ext cx="5068440" cy="11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ideia não é aprender o máximo de linguagens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 possível, é aprender o mínimo de linguagens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 servem para as mais importantes áreas 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 especializar nelas.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"/>
          <p:cNvSpPr/>
          <p:nvPr/>
        </p:nvSpPr>
        <p:spPr>
          <a:xfrm>
            <a:off x="4140000" y="72000"/>
            <a:ext cx="39528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Fonte: https://octoverse.github.com/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180000" y="540000"/>
            <a:ext cx="11829960" cy="609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"/>
          <p:cNvSpPr/>
          <p:nvPr/>
        </p:nvSpPr>
        <p:spPr>
          <a:xfrm>
            <a:off x="1152000" y="72000"/>
            <a:ext cx="98996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Fonte: https://insights.stackoverflow.com/survey/2021#technology-most-popular-technologies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0" y="2160000"/>
            <a:ext cx="6297840" cy="4719600"/>
          </a:xfrm>
          <a:prstGeom prst="rect">
            <a:avLst/>
          </a:prstGeom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6298200" y="431640"/>
            <a:ext cx="5893560" cy="449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2561400" y="108360"/>
            <a:ext cx="6989760" cy="673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609480" y="47412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Provas Nacionais e Internacionais de</a:t>
            </a:r>
            <a:br/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609480" y="1497960"/>
            <a:ext cx="10960560" cy="4940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OBI – Olimpíada Brasileira de Programação</a:t>
            </a:r>
            <a:endParaRPr b="0" lang="pt-BR" sz="32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Escolas de ensino fundamental e médio</a:t>
            </a:r>
            <a:endParaRPr b="0" lang="pt-BR" sz="28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Linguagens</a:t>
            </a:r>
            <a:endParaRPr b="0" lang="pt-BR" sz="2800" spc="-1" strike="noStrike">
              <a:latin typeface="Arial"/>
            </a:endParaRPr>
          </a:p>
          <a:p>
            <a:pPr lvl="2" marL="1143000" indent="-2185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Nas Fases Local, Estadual e Nacional: Python, C, C++, Java, Javascript e Pascal.</a:t>
            </a:r>
            <a:endParaRPr b="0" lang="pt-BR" sz="2400" spc="-1" strike="noStrike">
              <a:latin typeface="Arial"/>
            </a:endParaRPr>
          </a:p>
          <a:p>
            <a:pPr lvl="2" marL="1143000" indent="-2185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Na Seletiva para a Olimpíada Internacional: C, C++ e Java.</a:t>
            </a:r>
            <a:endParaRPr b="0" lang="pt-BR" sz="24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Mais informações: </a:t>
            </a:r>
            <a:r>
              <a:rPr b="0" lang="pt-BR" sz="2400" spc="-1" strike="noStrike" u="sng">
                <a:solidFill>
                  <a:srgbClr val="cc3300"/>
                </a:solidFill>
                <a:uFillTx/>
                <a:latin typeface="Arial"/>
                <a:ea typeface="SimSun"/>
                <a:hlinkClick r:id="rId1"/>
              </a:rPr>
              <a:t>https://olimpiada.ic.unicamp.br/info/regulamento/</a:t>
            </a:r>
            <a:endParaRPr b="0" lang="pt-BR" sz="2400" spc="-1" strike="noStrike">
              <a:latin typeface="Arial"/>
            </a:endParaRPr>
          </a:p>
          <a:p>
            <a:pPr marL="343080" indent="-33300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Maratona de Programação</a:t>
            </a:r>
            <a:endParaRPr b="0" lang="pt-BR" sz="32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Universidades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_0"/>
          <p:cNvSpPr/>
          <p:nvPr/>
        </p:nvSpPr>
        <p:spPr>
          <a:xfrm>
            <a:off x="61020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JavaScript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41" name="CustomShape 2_6"/>
          <p:cNvSpPr/>
          <p:nvPr/>
        </p:nvSpPr>
        <p:spPr>
          <a:xfrm>
            <a:off x="609480" y="1174680"/>
            <a:ext cx="10960560" cy="4940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Porque estudar JavaScript?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É uma das linguagens mais usadas na WEB, juntamente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com HTML E CSS.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Base para React, Angular e Vue.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Apps com React Native.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Web servers com nodejs.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Base de dados com mongodb.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Front + Back = FullStack.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42" name="Picture 3_1" descr=""/>
          <p:cNvPicPr/>
          <p:nvPr/>
        </p:nvPicPr>
        <p:blipFill>
          <a:blip r:embed="rId1"/>
          <a:stretch/>
        </p:blipFill>
        <p:spPr>
          <a:xfrm>
            <a:off x="164880" y="4771440"/>
            <a:ext cx="3035880" cy="1054440"/>
          </a:xfrm>
          <a:prstGeom prst="rect">
            <a:avLst/>
          </a:prstGeom>
          <a:ln w="0">
            <a:noFill/>
          </a:ln>
        </p:spPr>
      </p:pic>
      <p:pic>
        <p:nvPicPr>
          <p:cNvPr id="243" name="" descr=""/>
          <p:cNvPicPr/>
          <p:nvPr/>
        </p:nvPicPr>
        <p:blipFill>
          <a:blip r:embed="rId2"/>
          <a:stretch/>
        </p:blipFill>
        <p:spPr>
          <a:xfrm>
            <a:off x="6048000" y="5220000"/>
            <a:ext cx="2729880" cy="152568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3"/>
          <a:stretch/>
        </p:blipFill>
        <p:spPr>
          <a:xfrm>
            <a:off x="3141000" y="5580000"/>
            <a:ext cx="2615760" cy="79632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4"/>
          <a:stretch/>
        </p:blipFill>
        <p:spPr>
          <a:xfrm>
            <a:off x="504360" y="5829120"/>
            <a:ext cx="2336400" cy="869760"/>
          </a:xfrm>
          <a:prstGeom prst="rect">
            <a:avLst/>
          </a:prstGeom>
          <a:ln w="0">
            <a:noFill/>
          </a:ln>
        </p:spPr>
      </p:pic>
      <p:pic>
        <p:nvPicPr>
          <p:cNvPr id="246" name="" descr=""/>
          <p:cNvPicPr/>
          <p:nvPr/>
        </p:nvPicPr>
        <p:blipFill>
          <a:blip r:embed="rId5"/>
          <a:stretch/>
        </p:blipFill>
        <p:spPr>
          <a:xfrm>
            <a:off x="8953200" y="5400000"/>
            <a:ext cx="3103200" cy="1155960"/>
          </a:xfrm>
          <a:prstGeom prst="rect">
            <a:avLst/>
          </a:prstGeom>
          <a:ln w="0">
            <a:noFill/>
          </a:ln>
        </p:spPr>
      </p:pic>
      <p:pic>
        <p:nvPicPr>
          <p:cNvPr id="247" name="" descr=""/>
          <p:cNvPicPr/>
          <p:nvPr/>
        </p:nvPicPr>
        <p:blipFill>
          <a:blip r:embed="rId6"/>
          <a:srcRect l="0" t="23191" r="0" b="22650"/>
          <a:stretch/>
        </p:blipFill>
        <p:spPr>
          <a:xfrm>
            <a:off x="9720000" y="3600360"/>
            <a:ext cx="1545480" cy="125712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7"/>
          <a:srcRect l="18885" t="15487" r="17379" b="22408"/>
          <a:stretch/>
        </p:blipFill>
        <p:spPr>
          <a:xfrm>
            <a:off x="5940000" y="3780000"/>
            <a:ext cx="2967480" cy="107640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8"/>
          <a:srcRect l="14158" t="0" r="14966" b="0"/>
          <a:stretch/>
        </p:blipFill>
        <p:spPr>
          <a:xfrm>
            <a:off x="6480360" y="2196000"/>
            <a:ext cx="1796400" cy="1418760"/>
          </a:xfrm>
          <a:prstGeom prst="rect">
            <a:avLst/>
          </a:prstGeom>
          <a:ln w="0">
            <a:noFill/>
          </a:ln>
        </p:spPr>
      </p:pic>
      <p:pic>
        <p:nvPicPr>
          <p:cNvPr id="250" name="" descr=""/>
          <p:cNvPicPr/>
          <p:nvPr/>
        </p:nvPicPr>
        <p:blipFill>
          <a:blip r:embed="rId9"/>
          <a:srcRect l="5781" t="6828" r="1518" b="15549"/>
          <a:stretch/>
        </p:blipFill>
        <p:spPr>
          <a:xfrm>
            <a:off x="5400000" y="36360"/>
            <a:ext cx="2877120" cy="89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Python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609480" y="1174680"/>
            <a:ext cx="10960560" cy="4940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Porque Python?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Fácil de aprender e usar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Linguagem madura (30 anos) e ainda está em alta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Muitos frameworks e bibliotecas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Linguagem versátil e eficiente.</a:t>
            </a:r>
            <a:endParaRPr b="0" lang="pt-BR" sz="3200" spc="-1" strike="noStrike">
              <a:latin typeface="Arial"/>
            </a:endParaRPr>
          </a:p>
          <a:p>
            <a:pPr lvl="1" marL="432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Principais áreas de atuação:</a:t>
            </a:r>
            <a:endParaRPr b="0" lang="pt-BR" sz="3200" spc="-1" strike="noStrike">
              <a:latin typeface="Arial"/>
            </a:endParaRPr>
          </a:p>
          <a:p>
            <a:pPr lvl="2" marL="648000" indent="-207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Backend, Big data, IA, Machine Learning and Cloud Computing...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Python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609480" y="1174680"/>
            <a:ext cx="10960560" cy="4940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Quais são as aplicações mais famosas feitas usando</a:t>
            </a:r>
            <a:endParaRPr b="0" lang="pt-BR" sz="2800" spc="-1" strike="noStrike">
              <a:latin typeface="Arial"/>
            </a:endParaRPr>
          </a:p>
          <a:p>
            <a:pPr marL="343080" indent="-33300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Python?</a:t>
            </a:r>
            <a:endParaRPr b="0" lang="pt-BR" sz="28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Youtube, Google, Instagram, Dropbox, Quora, Pinterest, Spotify, Reddit, Blender, BitTorrent...</a:t>
            </a:r>
            <a:endParaRPr b="0" lang="pt-BR" sz="2400" spc="-1" strike="noStrike">
              <a:latin typeface="Arial"/>
            </a:endParaRPr>
          </a:p>
          <a:p>
            <a:pPr lvl="1" marL="743040" indent="-27576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 empresa Industrial Light &amp; Magic, utiliza Python para a computação gráfica nos processos de produção de filmes como Star Wars, Jurassic Park, Indiana Jones, Start Trek, Harry Potter, Piratas do Caribe, Os Vingadores, dentre outros.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55" name="Picture 3" descr=""/>
          <p:cNvPicPr/>
          <p:nvPr/>
        </p:nvPicPr>
        <p:blipFill>
          <a:blip r:embed="rId1"/>
          <a:stretch/>
        </p:blipFill>
        <p:spPr>
          <a:xfrm>
            <a:off x="513720" y="4968000"/>
            <a:ext cx="3584880" cy="1245240"/>
          </a:xfrm>
          <a:prstGeom prst="rect">
            <a:avLst/>
          </a:prstGeom>
          <a:ln w="0">
            <a:noFill/>
          </a:ln>
        </p:spPr>
      </p:pic>
      <p:pic>
        <p:nvPicPr>
          <p:cNvPr id="256" name="Picture 4" descr=""/>
          <p:cNvPicPr/>
          <p:nvPr/>
        </p:nvPicPr>
        <p:blipFill>
          <a:blip r:embed="rId2"/>
          <a:srcRect l="11963" t="27364" r="13339" b="29789"/>
          <a:stretch/>
        </p:blipFill>
        <p:spPr>
          <a:xfrm>
            <a:off x="5150520" y="5641200"/>
            <a:ext cx="2732400" cy="873720"/>
          </a:xfrm>
          <a:prstGeom prst="rect">
            <a:avLst/>
          </a:prstGeom>
          <a:ln w="0">
            <a:noFill/>
          </a:ln>
        </p:spPr>
      </p:pic>
      <p:pic>
        <p:nvPicPr>
          <p:cNvPr id="257" name="Picture 2" descr="http://pm1.narvii.com/6546/44c82df2005f4e6e8939f6cf3bb5edc5c57adae5_00.jpg"/>
          <p:cNvPicPr/>
          <p:nvPr/>
        </p:nvPicPr>
        <p:blipFill>
          <a:blip r:embed="rId3"/>
          <a:stretch/>
        </p:blipFill>
        <p:spPr>
          <a:xfrm>
            <a:off x="8820000" y="4680000"/>
            <a:ext cx="3198240" cy="1793880"/>
          </a:xfrm>
          <a:prstGeom prst="rect">
            <a:avLst/>
          </a:prstGeom>
          <a:ln w="0">
            <a:noFill/>
          </a:ln>
        </p:spPr>
      </p:pic>
      <p:pic>
        <p:nvPicPr>
          <p:cNvPr id="258" name="" descr=""/>
          <p:cNvPicPr/>
          <p:nvPr/>
        </p:nvPicPr>
        <p:blipFill>
          <a:blip r:embed="rId4"/>
          <a:stretch/>
        </p:blipFill>
        <p:spPr>
          <a:xfrm>
            <a:off x="4572000" y="4610880"/>
            <a:ext cx="827640" cy="824040"/>
          </a:xfrm>
          <a:prstGeom prst="rect">
            <a:avLst/>
          </a:prstGeom>
          <a:ln w="0">
            <a:noFill/>
          </a:ln>
        </p:spPr>
      </p:pic>
      <p:pic>
        <p:nvPicPr>
          <p:cNvPr id="259" name="" descr=""/>
          <p:cNvPicPr/>
          <p:nvPr/>
        </p:nvPicPr>
        <p:blipFill>
          <a:blip r:embed="rId5"/>
          <a:stretch/>
        </p:blipFill>
        <p:spPr>
          <a:xfrm>
            <a:off x="6072480" y="4572000"/>
            <a:ext cx="946440" cy="946440"/>
          </a:xfrm>
          <a:prstGeom prst="rect">
            <a:avLst/>
          </a:prstGeom>
          <a:ln w="0">
            <a:noFill/>
          </a:ln>
        </p:spPr>
      </p:pic>
      <p:pic>
        <p:nvPicPr>
          <p:cNvPr id="260" name="" descr=""/>
          <p:cNvPicPr/>
          <p:nvPr/>
        </p:nvPicPr>
        <p:blipFill>
          <a:blip r:embed="rId6"/>
          <a:srcRect l="29283" t="9546" r="29557" b="12180"/>
          <a:stretch/>
        </p:blipFill>
        <p:spPr>
          <a:xfrm>
            <a:off x="7560000" y="4502160"/>
            <a:ext cx="1076760" cy="107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61020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C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609480" y="1174680"/>
            <a:ext cx="10960560" cy="4940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Porque estudar C?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A linguagem C é a linguagem de programação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mãe das linguagens de programação modernas.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 faz parte de Sistemas Operacionais como 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Windows, MAC OS e o Kernel Linux.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 é utilizada em projetos de automação e é a 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base para a robótica, Ex: Arduino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C,C++,C# (Microsoft),Objective C (Apple)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63" name="Picture 4" descr=""/>
          <p:cNvPicPr/>
          <p:nvPr/>
        </p:nvPicPr>
        <p:blipFill>
          <a:blip r:embed="rId1"/>
          <a:srcRect l="0" t="26446" r="0" b="28308"/>
          <a:stretch/>
        </p:blipFill>
        <p:spPr>
          <a:xfrm>
            <a:off x="1567800" y="5348160"/>
            <a:ext cx="4363560" cy="1307160"/>
          </a:xfrm>
          <a:prstGeom prst="rect">
            <a:avLst/>
          </a:prstGeom>
          <a:ln w="0">
            <a:noFill/>
          </a:ln>
        </p:spPr>
      </p:pic>
      <p:pic>
        <p:nvPicPr>
          <p:cNvPr id="264" name="Picture 5" descr=""/>
          <p:cNvPicPr/>
          <p:nvPr/>
        </p:nvPicPr>
        <p:blipFill>
          <a:blip r:embed="rId2"/>
          <a:stretch/>
        </p:blipFill>
        <p:spPr>
          <a:xfrm>
            <a:off x="153720" y="5125320"/>
            <a:ext cx="1191600" cy="1422360"/>
          </a:xfrm>
          <a:prstGeom prst="rect">
            <a:avLst/>
          </a:prstGeom>
          <a:ln w="0">
            <a:noFill/>
          </a:ln>
        </p:spPr>
      </p:pic>
      <p:pic>
        <p:nvPicPr>
          <p:cNvPr id="265" name="Picture 6" descr=""/>
          <p:cNvPicPr/>
          <p:nvPr/>
        </p:nvPicPr>
        <p:blipFill>
          <a:blip r:embed="rId3"/>
          <a:stretch/>
        </p:blipFill>
        <p:spPr>
          <a:xfrm>
            <a:off x="6122160" y="5053320"/>
            <a:ext cx="2174760" cy="1562400"/>
          </a:xfrm>
          <a:prstGeom prst="rect">
            <a:avLst/>
          </a:prstGeom>
          <a:ln w="0">
            <a:noFill/>
          </a:ln>
        </p:spPr>
      </p:pic>
      <p:pic>
        <p:nvPicPr>
          <p:cNvPr id="266" name="" descr=""/>
          <p:cNvPicPr/>
          <p:nvPr/>
        </p:nvPicPr>
        <p:blipFill>
          <a:blip r:embed="rId4"/>
          <a:stretch/>
        </p:blipFill>
        <p:spPr>
          <a:xfrm>
            <a:off x="8424000" y="0"/>
            <a:ext cx="3756240" cy="4804920"/>
          </a:xfrm>
          <a:prstGeom prst="rect">
            <a:avLst/>
          </a:prstGeom>
          <a:ln w="0">
            <a:noFill/>
          </a:ln>
        </p:spPr>
      </p:pic>
      <p:sp>
        <p:nvSpPr>
          <p:cNvPr id="267" name="CustomShape 3"/>
          <p:cNvSpPr/>
          <p:nvPr/>
        </p:nvSpPr>
        <p:spPr>
          <a:xfrm>
            <a:off x="9936000" y="0"/>
            <a:ext cx="89100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1972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10440000" y="2088000"/>
            <a:ext cx="81900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9" name="CustomShape 5"/>
          <p:cNvSpPr/>
          <p:nvPr/>
        </p:nvSpPr>
        <p:spPr>
          <a:xfrm>
            <a:off x="9360000" y="2016000"/>
            <a:ext cx="85500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0" name="CustomShape 6"/>
          <p:cNvSpPr/>
          <p:nvPr/>
        </p:nvSpPr>
        <p:spPr>
          <a:xfrm>
            <a:off x="8352000" y="2016000"/>
            <a:ext cx="106848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1979/98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1" name="CustomShape 7"/>
          <p:cNvSpPr/>
          <p:nvPr/>
        </p:nvSpPr>
        <p:spPr>
          <a:xfrm>
            <a:off x="11270880" y="2088000"/>
            <a:ext cx="8881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2000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2" name="CustomShape 8"/>
          <p:cNvSpPr/>
          <p:nvPr/>
        </p:nvSpPr>
        <p:spPr>
          <a:xfrm>
            <a:off x="10944000" y="5004000"/>
            <a:ext cx="99900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1995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5"/>
          <a:stretch/>
        </p:blipFill>
        <p:spPr>
          <a:xfrm>
            <a:off x="8928000" y="5488560"/>
            <a:ext cx="1501920" cy="907920"/>
          </a:xfrm>
          <a:prstGeom prst="rect">
            <a:avLst/>
          </a:prstGeom>
          <a:ln w="0">
            <a:noFill/>
          </a:ln>
        </p:spPr>
      </p:pic>
      <p:sp>
        <p:nvSpPr>
          <p:cNvPr id="274" name="CustomShape 9"/>
          <p:cNvSpPr/>
          <p:nvPr/>
        </p:nvSpPr>
        <p:spPr>
          <a:xfrm>
            <a:off x="9252000" y="5004000"/>
            <a:ext cx="89100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1995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6"/>
          <a:stretch/>
        </p:blipFill>
        <p:spPr>
          <a:xfrm>
            <a:off x="10764000" y="5400000"/>
            <a:ext cx="1068480" cy="1068480"/>
          </a:xfrm>
          <a:prstGeom prst="rect">
            <a:avLst/>
          </a:prstGeom>
          <a:ln w="0">
            <a:noFill/>
          </a:ln>
        </p:spPr>
      </p:pic>
      <p:sp>
        <p:nvSpPr>
          <p:cNvPr id="276" name="Line 10"/>
          <p:cNvSpPr/>
          <p:nvPr/>
        </p:nvSpPr>
        <p:spPr>
          <a:xfrm flipH="1" flipV="1">
            <a:off x="9144000" y="4176000"/>
            <a:ext cx="108000" cy="119196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Line 11"/>
          <p:cNvSpPr/>
          <p:nvPr/>
        </p:nvSpPr>
        <p:spPr>
          <a:xfrm flipV="1">
            <a:off x="10152000" y="4320000"/>
            <a:ext cx="144000" cy="1080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Line 12"/>
          <p:cNvSpPr/>
          <p:nvPr/>
        </p:nvSpPr>
        <p:spPr>
          <a:xfrm flipH="1" flipV="1">
            <a:off x="9720000" y="4248000"/>
            <a:ext cx="1080000" cy="1008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Line 13"/>
          <p:cNvSpPr/>
          <p:nvPr/>
        </p:nvSpPr>
        <p:spPr>
          <a:xfrm flipH="1" flipV="1">
            <a:off x="11016000" y="4320000"/>
            <a:ext cx="144000" cy="68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4"/>
          <p:cNvSpPr/>
          <p:nvPr/>
        </p:nvSpPr>
        <p:spPr>
          <a:xfrm>
            <a:off x="1152000" y="4706640"/>
            <a:ext cx="673812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https://www.cleveroad.com/blog/programming-languages-ranking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Python Vs C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609480" y="1174680"/>
            <a:ext cx="10960560" cy="4940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Pegar uma palavra e retornar se ela é igual ou não ao seu inverso (palíndromo).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83" name="Imagem 3" descr=""/>
          <p:cNvPicPr/>
          <p:nvPr/>
        </p:nvPicPr>
        <p:blipFill>
          <a:blip r:embed="rId1"/>
          <a:stretch/>
        </p:blipFill>
        <p:spPr>
          <a:xfrm>
            <a:off x="609480" y="1994400"/>
            <a:ext cx="5723640" cy="4700880"/>
          </a:xfrm>
          <a:prstGeom prst="rect">
            <a:avLst/>
          </a:prstGeom>
          <a:ln w="0">
            <a:noFill/>
          </a:ln>
        </p:spPr>
      </p:pic>
      <p:pic>
        <p:nvPicPr>
          <p:cNvPr id="284" name="Imagem 4" descr=""/>
          <p:cNvPicPr/>
          <p:nvPr/>
        </p:nvPicPr>
        <p:blipFill>
          <a:blip r:embed="rId2"/>
          <a:stretch/>
        </p:blipFill>
        <p:spPr>
          <a:xfrm>
            <a:off x="6550920" y="1994400"/>
            <a:ext cx="2982960" cy="158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Avaliações – Ensino Remoto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609480" y="1174680"/>
            <a:ext cx="10960560" cy="4940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Escritas (Formulários do Google, teoria e código)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Exercícios práticos no Google Sala de Aula (Escrever código)</a:t>
            </a:r>
            <a:endParaRPr b="0" lang="pt-BR" sz="3200" spc="-1" strike="noStrike">
              <a:latin typeface="Arial"/>
            </a:endParaRPr>
          </a:p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Submissões nos Juízes Online (URI online judge)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61020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Linguagem Java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609480" y="1174680"/>
            <a:ext cx="10960560" cy="4940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  <a:ea typeface="SimSun"/>
              </a:rPr>
              <a:t>Porque estudar Java?</a:t>
            </a:r>
            <a:endParaRPr b="0" lang="pt-BR" sz="28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Influenciada por C/C++ e que influenciou JS e Python.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 roda em qualquer Sistema Operacional com JVM.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Java/Kotlin é nativo para Android.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Frameworks populares: Spring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Java é utilizada em grandes projetos: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Uber, Airbnb, Netflix, Google, Pinterest, Instagram.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Spotify, Amazon e outros...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87" name="Picture 3_0" descr=""/>
          <p:cNvPicPr/>
          <p:nvPr/>
        </p:nvPicPr>
        <p:blipFill>
          <a:blip r:embed="rId1"/>
          <a:stretch/>
        </p:blipFill>
        <p:spPr>
          <a:xfrm>
            <a:off x="117720" y="4771440"/>
            <a:ext cx="3035880" cy="1054440"/>
          </a:xfrm>
          <a:prstGeom prst="rect">
            <a:avLst/>
          </a:prstGeom>
          <a:ln w="0">
            <a:noFill/>
          </a:ln>
        </p:spPr>
      </p:pic>
      <p:pic>
        <p:nvPicPr>
          <p:cNvPr id="288" name="Picture 7_0" descr=""/>
          <p:cNvPicPr/>
          <p:nvPr/>
        </p:nvPicPr>
        <p:blipFill>
          <a:blip r:embed="rId2"/>
          <a:stretch/>
        </p:blipFill>
        <p:spPr>
          <a:xfrm>
            <a:off x="-30240" y="5688000"/>
            <a:ext cx="1104120" cy="1104120"/>
          </a:xfrm>
          <a:prstGeom prst="rect">
            <a:avLst/>
          </a:prstGeom>
          <a:ln w="0">
            <a:noFill/>
          </a:ln>
        </p:spPr>
      </p:pic>
      <p:pic>
        <p:nvPicPr>
          <p:cNvPr id="289" name="Picture 6_0" descr=""/>
          <p:cNvPicPr/>
          <p:nvPr/>
        </p:nvPicPr>
        <p:blipFill>
          <a:blip r:embed="rId3"/>
          <a:stretch/>
        </p:blipFill>
        <p:spPr>
          <a:xfrm>
            <a:off x="1116000" y="5760000"/>
            <a:ext cx="987120" cy="987120"/>
          </a:xfrm>
          <a:prstGeom prst="rect">
            <a:avLst/>
          </a:prstGeom>
          <a:ln w="0">
            <a:noFill/>
          </a:ln>
        </p:spPr>
      </p:pic>
      <p:pic>
        <p:nvPicPr>
          <p:cNvPr id="290" name="Picture 5_0" descr=""/>
          <p:cNvPicPr/>
          <p:nvPr/>
        </p:nvPicPr>
        <p:blipFill>
          <a:blip r:embed="rId4"/>
          <a:stretch/>
        </p:blipFill>
        <p:spPr>
          <a:xfrm>
            <a:off x="2243520" y="5807520"/>
            <a:ext cx="990360" cy="990360"/>
          </a:xfrm>
          <a:prstGeom prst="rect">
            <a:avLst/>
          </a:prstGeom>
          <a:ln w="0">
            <a:noFill/>
          </a:ln>
        </p:spPr>
      </p:pic>
      <p:pic>
        <p:nvPicPr>
          <p:cNvPr id="291" name="" descr=""/>
          <p:cNvPicPr/>
          <p:nvPr/>
        </p:nvPicPr>
        <p:blipFill>
          <a:blip r:embed="rId5"/>
          <a:srcRect l="27925" t="10589" r="27349" b="9677"/>
          <a:stretch/>
        </p:blipFill>
        <p:spPr>
          <a:xfrm>
            <a:off x="3384000" y="5778360"/>
            <a:ext cx="1145520" cy="107352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6"/>
          <a:srcRect l="30332" t="10789" r="31049" b="13394"/>
          <a:stretch/>
        </p:blipFill>
        <p:spPr>
          <a:xfrm>
            <a:off x="4608000" y="5868000"/>
            <a:ext cx="857880" cy="857880"/>
          </a:xfrm>
          <a:prstGeom prst="rect">
            <a:avLst/>
          </a:prstGeom>
          <a:ln w="0">
            <a:noFill/>
          </a:ln>
        </p:spPr>
      </p:pic>
      <p:pic>
        <p:nvPicPr>
          <p:cNvPr id="293" name="" descr=""/>
          <p:cNvPicPr/>
          <p:nvPr/>
        </p:nvPicPr>
        <p:blipFill>
          <a:blip r:embed="rId7"/>
          <a:stretch/>
        </p:blipFill>
        <p:spPr>
          <a:xfrm>
            <a:off x="6048000" y="5220000"/>
            <a:ext cx="2729880" cy="1525680"/>
          </a:xfrm>
          <a:prstGeom prst="rect">
            <a:avLst/>
          </a:prstGeom>
          <a:ln w="0">
            <a:noFill/>
          </a:ln>
        </p:spPr>
      </p:pic>
      <p:pic>
        <p:nvPicPr>
          <p:cNvPr id="294" name="" descr=""/>
          <p:cNvPicPr/>
          <p:nvPr/>
        </p:nvPicPr>
        <p:blipFill>
          <a:blip r:embed="rId8"/>
          <a:stretch/>
        </p:blipFill>
        <p:spPr>
          <a:xfrm>
            <a:off x="3282120" y="4957560"/>
            <a:ext cx="2615760" cy="79632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9"/>
          <a:stretch/>
        </p:blipFill>
        <p:spPr>
          <a:xfrm>
            <a:off x="9019800" y="0"/>
            <a:ext cx="3179160" cy="179388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10"/>
          <a:srcRect l="21960" t="0" r="21537" b="0"/>
          <a:stretch/>
        </p:blipFill>
        <p:spPr>
          <a:xfrm>
            <a:off x="4176000" y="237600"/>
            <a:ext cx="610920" cy="523080"/>
          </a:xfrm>
          <a:prstGeom prst="rect">
            <a:avLst/>
          </a:prstGeom>
          <a:ln w="0">
            <a:noFill/>
          </a:ln>
        </p:spPr>
      </p:pic>
      <p:sp>
        <p:nvSpPr>
          <p:cNvPr id="297" name="Line 3"/>
          <p:cNvSpPr/>
          <p:nvPr/>
        </p:nvSpPr>
        <p:spPr>
          <a:xfrm flipH="1">
            <a:off x="9648000" y="1818000"/>
            <a:ext cx="741600" cy="1134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8" name="" descr=""/>
          <p:cNvPicPr/>
          <p:nvPr/>
        </p:nvPicPr>
        <p:blipFill>
          <a:blip r:embed="rId11"/>
          <a:stretch/>
        </p:blipFill>
        <p:spPr>
          <a:xfrm>
            <a:off x="8621640" y="3026520"/>
            <a:ext cx="1380240" cy="927360"/>
          </a:xfrm>
          <a:prstGeom prst="rect">
            <a:avLst/>
          </a:prstGeom>
          <a:ln w="0">
            <a:noFill/>
          </a:ln>
        </p:spPr>
      </p:pic>
      <p:pic>
        <p:nvPicPr>
          <p:cNvPr id="299" name="" descr=""/>
          <p:cNvPicPr/>
          <p:nvPr/>
        </p:nvPicPr>
        <p:blipFill>
          <a:blip r:embed="rId12"/>
          <a:stretch/>
        </p:blipFill>
        <p:spPr>
          <a:xfrm>
            <a:off x="11117520" y="3024000"/>
            <a:ext cx="1068480" cy="1068480"/>
          </a:xfrm>
          <a:prstGeom prst="rect">
            <a:avLst/>
          </a:prstGeom>
          <a:ln w="0">
            <a:noFill/>
          </a:ln>
        </p:spPr>
      </p:pic>
      <p:sp>
        <p:nvSpPr>
          <p:cNvPr id="300" name="Line 4"/>
          <p:cNvSpPr/>
          <p:nvPr/>
        </p:nvSpPr>
        <p:spPr>
          <a:xfrm>
            <a:off x="10922400" y="1816200"/>
            <a:ext cx="741600" cy="11358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01" name="" descr=""/>
          <p:cNvPicPr/>
          <p:nvPr/>
        </p:nvPicPr>
        <p:blipFill>
          <a:blip r:embed="rId13"/>
          <a:srcRect l="20601" t="14611" r="18385" b="18263"/>
          <a:stretch/>
        </p:blipFill>
        <p:spPr>
          <a:xfrm>
            <a:off x="9000360" y="4464360"/>
            <a:ext cx="1793520" cy="785520"/>
          </a:xfrm>
          <a:prstGeom prst="rect">
            <a:avLst/>
          </a:prstGeom>
          <a:ln w="0">
            <a:noFill/>
          </a:ln>
        </p:spPr>
      </p:pic>
      <p:sp>
        <p:nvSpPr>
          <p:cNvPr id="302" name="Line 5"/>
          <p:cNvSpPr/>
          <p:nvPr/>
        </p:nvSpPr>
        <p:spPr>
          <a:xfrm flipH="1">
            <a:off x="10008000" y="1800000"/>
            <a:ext cx="597600" cy="2520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03" name="" descr=""/>
          <p:cNvPicPr/>
          <p:nvPr/>
        </p:nvPicPr>
        <p:blipFill>
          <a:blip r:embed="rId14"/>
          <a:srcRect l="0" t="20071" r="0" b="18021"/>
          <a:stretch/>
        </p:blipFill>
        <p:spPr>
          <a:xfrm>
            <a:off x="9602640" y="5544360"/>
            <a:ext cx="2487240" cy="857520"/>
          </a:xfrm>
          <a:prstGeom prst="rect">
            <a:avLst/>
          </a:prstGeom>
          <a:ln w="0">
            <a:noFill/>
          </a:ln>
        </p:spPr>
      </p:pic>
      <p:sp>
        <p:nvSpPr>
          <p:cNvPr id="304" name="Line 6"/>
          <p:cNvSpPr/>
          <p:nvPr/>
        </p:nvSpPr>
        <p:spPr>
          <a:xfrm>
            <a:off x="10728000" y="1800000"/>
            <a:ext cx="432000" cy="3672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3"/>
          <p:cNvSpPr/>
          <p:nvPr/>
        </p:nvSpPr>
        <p:spPr>
          <a:xfrm>
            <a:off x="610200" y="514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Frameworks em 2022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/>
          <a:stretch/>
        </p:blipFill>
        <p:spPr>
          <a:xfrm>
            <a:off x="18000" y="1823040"/>
            <a:ext cx="12191040" cy="3783240"/>
          </a:xfrm>
          <a:prstGeom prst="rect">
            <a:avLst/>
          </a:prstGeom>
          <a:ln w="0">
            <a:noFill/>
          </a:ln>
        </p:spPr>
      </p:pic>
      <p:sp>
        <p:nvSpPr>
          <p:cNvPr id="307" name=""/>
          <p:cNvSpPr/>
          <p:nvPr/>
        </p:nvSpPr>
        <p:spPr>
          <a:xfrm>
            <a:off x="4437720" y="5810040"/>
            <a:ext cx="33516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https://youtu.be/-RTaFJAgWSU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283680" y="2785320"/>
            <a:ext cx="8316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(PHP)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31680" y="3181320"/>
            <a:ext cx="11196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(Python)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31680" y="3577320"/>
            <a:ext cx="11196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(Python)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247680" y="3973320"/>
            <a:ext cx="6516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(JS)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2" name=""/>
          <p:cNvSpPr/>
          <p:nvPr/>
        </p:nvSpPr>
        <p:spPr>
          <a:xfrm>
            <a:off x="504000" y="4680000"/>
            <a:ext cx="504000" cy="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"/>
          <p:cNvSpPr/>
          <p:nvPr/>
        </p:nvSpPr>
        <p:spPr>
          <a:xfrm>
            <a:off x="319680" y="4801320"/>
            <a:ext cx="10116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(Java)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535680" y="5197320"/>
            <a:ext cx="6516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(JS)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5"/>
          <p:cNvSpPr/>
          <p:nvPr/>
        </p:nvSpPr>
        <p:spPr>
          <a:xfrm>
            <a:off x="610200" y="514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Procurando vagas para DEV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7884000" y="4297320"/>
            <a:ext cx="44992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google.com/search?q=vagas+para+programador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7722000" y="0"/>
            <a:ext cx="4505400" cy="4269240"/>
          </a:xfrm>
          <a:prstGeom prst="rect">
            <a:avLst/>
          </a:prstGeom>
          <a:ln w="0">
            <a:noFill/>
          </a:ln>
        </p:spPr>
      </p:pic>
      <p:sp>
        <p:nvSpPr>
          <p:cNvPr id="318" name=""/>
          <p:cNvSpPr/>
          <p:nvPr/>
        </p:nvSpPr>
        <p:spPr>
          <a:xfrm>
            <a:off x="2144520" y="2520000"/>
            <a:ext cx="28947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geekhunter.com.br/vagas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2"/>
          <a:stretch/>
        </p:blipFill>
        <p:spPr>
          <a:xfrm>
            <a:off x="20160" y="2878920"/>
            <a:ext cx="7215120" cy="3978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6"/>
          <p:cNvSpPr/>
          <p:nvPr/>
        </p:nvSpPr>
        <p:spPr>
          <a:xfrm>
            <a:off x="610200" y="514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Procurando vagas para DEV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1980000" y="3240000"/>
            <a:ext cx="34671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https://programathor.com.br/jobs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0" y="3780000"/>
            <a:ext cx="7740360" cy="3077280"/>
          </a:xfrm>
          <a:prstGeom prst="rect">
            <a:avLst/>
          </a:prstGeom>
          <a:ln w="0">
            <a:noFill/>
          </a:ln>
        </p:spPr>
      </p:pic>
      <p:sp>
        <p:nvSpPr>
          <p:cNvPr id="323" name=""/>
          <p:cNvSpPr/>
          <p:nvPr/>
        </p:nvSpPr>
        <p:spPr>
          <a:xfrm>
            <a:off x="8820000" y="554040"/>
            <a:ext cx="11271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linkedin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2"/>
          <a:stretch/>
        </p:blipFill>
        <p:spPr>
          <a:xfrm>
            <a:off x="6084000" y="1080000"/>
            <a:ext cx="6111360" cy="279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2"/>
          <p:cNvSpPr/>
          <p:nvPr/>
        </p:nvSpPr>
        <p:spPr>
          <a:xfrm>
            <a:off x="4788000" y="2340000"/>
            <a:ext cx="2518200" cy="179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0560" spc="-1" strike="noStrike">
                <a:solidFill>
                  <a:srgbClr val="000000"/>
                </a:solidFill>
                <a:latin typeface="Arial"/>
                <a:ea typeface="DejaVu Sans"/>
              </a:rPr>
              <a:t>FIM</a:t>
            </a:r>
            <a:endParaRPr b="0" lang="pt-BR" sz="105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Introdução à Lógica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609480" y="1174680"/>
            <a:ext cx="10960560" cy="4940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Apostila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 rot="21595200">
            <a:off x="5726880" y="-360"/>
            <a:ext cx="6428880" cy="279612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6722280" y="3104640"/>
            <a:ext cx="5001840" cy="336348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576000" y="3096000"/>
            <a:ext cx="5748120" cy="333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Introdução à Lógica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609480" y="1174680"/>
            <a:ext cx="10960560" cy="4940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Apostila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7164000" y="190440"/>
            <a:ext cx="4803840" cy="640944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364320" y="2509200"/>
            <a:ext cx="6473520" cy="396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Algoritmos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609480" y="1174680"/>
            <a:ext cx="10960560" cy="4940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SimSun"/>
              </a:rPr>
              <a:t>Apostila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4032000" y="648000"/>
            <a:ext cx="5953320" cy="110916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3600000" y="2160000"/>
            <a:ext cx="8199000" cy="437508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144000" y="1944000"/>
            <a:ext cx="3173040" cy="466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609480" y="1174680"/>
            <a:ext cx="10960560" cy="4940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  <a:ea typeface="SimSun"/>
              </a:rPr>
              <a:t>O que é programar?</a:t>
            </a:r>
            <a:endParaRPr b="0" lang="pt-BR" sz="26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É construir algoritmos para um computador.</a:t>
            </a:r>
            <a:endParaRPr b="0" lang="pt-BR" sz="24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E o que é um algoritmo?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1440000" y="2808000"/>
            <a:ext cx="8328240" cy="3198600"/>
          </a:xfrm>
          <a:prstGeom prst="rect">
            <a:avLst/>
          </a:prstGeom>
          <a:ln w="0"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6048000" y="6127200"/>
            <a:ext cx="200520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Sem ambiguidade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5" name="Line 4"/>
          <p:cNvSpPr/>
          <p:nvPr/>
        </p:nvSpPr>
        <p:spPr>
          <a:xfrm flipH="1" flipV="1">
            <a:off x="6048000" y="5020560"/>
            <a:ext cx="648000" cy="110664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609480" y="190440"/>
            <a:ext cx="10960560" cy="57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SimSun"/>
              </a:rPr>
              <a:t>Linguagens de Programação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609480" y="1174680"/>
            <a:ext cx="10960560" cy="4940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3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  <a:ea typeface="SimSun"/>
              </a:rPr>
              <a:t>E Como eu posso aprender a programar?</a:t>
            </a:r>
            <a:endParaRPr b="0" lang="pt-BR" sz="2600" spc="-1" strike="noStrike">
              <a:latin typeface="Arial"/>
            </a:endParaRPr>
          </a:p>
          <a:p>
            <a:pPr lvl="1" marL="743040" indent="-27576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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SimSun"/>
              </a:rPr>
              <a:t>COM A PRÁTICA!!!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108" name="Picture 3" descr=""/>
          <p:cNvPicPr/>
          <p:nvPr/>
        </p:nvPicPr>
        <p:blipFill>
          <a:blip r:embed="rId1"/>
          <a:stretch/>
        </p:blipFill>
        <p:spPr>
          <a:xfrm>
            <a:off x="8358480" y="3312000"/>
            <a:ext cx="3581640" cy="202140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2" descr="https://futebolaovivo.com.br/wp-content/uploads/2019/04/futebol-tv-ao-vivo.jpg"/>
          <p:cNvPicPr/>
          <p:nvPr/>
        </p:nvPicPr>
        <p:blipFill>
          <a:blip r:embed="rId2"/>
          <a:stretch/>
        </p:blipFill>
        <p:spPr>
          <a:xfrm>
            <a:off x="8352000" y="741960"/>
            <a:ext cx="3581640" cy="1982160"/>
          </a:xfrm>
          <a:prstGeom prst="rect">
            <a:avLst/>
          </a:prstGeom>
          <a:ln w="0">
            <a:noFill/>
          </a:ln>
        </p:spPr>
      </p:pic>
      <p:sp>
        <p:nvSpPr>
          <p:cNvPr id="110" name="Line 3"/>
          <p:cNvSpPr/>
          <p:nvPr/>
        </p:nvSpPr>
        <p:spPr>
          <a:xfrm>
            <a:off x="4176000" y="2016000"/>
            <a:ext cx="4032000" cy="1296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Line 4"/>
          <p:cNvSpPr/>
          <p:nvPr/>
        </p:nvSpPr>
        <p:spPr>
          <a:xfrm flipV="1">
            <a:off x="4158000" y="1728000"/>
            <a:ext cx="4050000" cy="72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12" name="" descr=""/>
          <p:cNvPicPr/>
          <p:nvPr/>
        </p:nvPicPr>
        <p:blipFill>
          <a:blip r:embed="rId3"/>
          <a:srcRect l="0" t="13931" r="0" b="14923"/>
          <a:stretch/>
        </p:blipFill>
        <p:spPr>
          <a:xfrm>
            <a:off x="662040" y="2286000"/>
            <a:ext cx="3683520" cy="447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4840</TotalTime>
  <Application>LibreOffice/7.2.6.2$Linux_X86_64 LibreOffice_project/20$Build-2</Application>
  <AppVersion>15.0000</AppVersion>
  <Words>569</Words>
  <Paragraphs>128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2019-07-11T01:41:27Z</dcterms:created>
  <dc:creator>hugo-nathan</dc:creator>
  <dc:description/>
  <dc:language>pt-BR</dc:language>
  <cp:lastModifiedBy/>
  <dcterms:modified xsi:type="dcterms:W3CDTF">2022-04-13T07:43:10Z</dcterms:modified>
  <cp:revision>194</cp:revision>
  <dc:subject/>
  <dc:title>EP Walquer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1033-11.1.0.8392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